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4" r:id="rId5"/>
    <p:sldId id="265" r:id="rId6"/>
    <p:sldId id="259" r:id="rId7"/>
    <p:sldId id="260" r:id="rId8"/>
    <p:sldId id="267" r:id="rId9"/>
    <p:sldId id="266" r:id="rId10"/>
    <p:sldId id="268" r:id="rId11"/>
    <p:sldId id="269" r:id="rId12"/>
    <p:sldId id="270" r:id="rId13"/>
    <p:sldId id="271" r:id="rId14"/>
    <p:sldId id="272" r:id="rId15"/>
    <p:sldId id="273" r:id="rId16"/>
    <p:sldId id="262" r:id="rId17"/>
    <p:sldId id="263" r:id="rId18"/>
    <p:sldId id="264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870"/>
    <a:srgbClr val="4472C4"/>
    <a:srgbClr val="ED7D31"/>
    <a:srgbClr val="9DC3E6"/>
    <a:srgbClr val="E7E6E6"/>
    <a:srgbClr val="7F9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0" autoAdjust="0"/>
    <p:restoredTop sz="93319" autoAdjust="0"/>
  </p:normalViewPr>
  <p:slideViewPr>
    <p:cSldViewPr snapToGrid="0">
      <p:cViewPr varScale="1">
        <p:scale>
          <a:sx n="103" d="100"/>
          <a:sy n="103" d="100"/>
        </p:scale>
        <p:origin x="73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200" d="100"/>
          <a:sy n="200" d="100"/>
        </p:scale>
        <p:origin x="1392" y="-5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49E059-948E-43E8-9D82-839D5EE57390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7331D-3FB8-4A88-A84A-080E133020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179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157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030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4643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100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460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2055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7168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02260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90422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603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297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958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303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336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348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734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9868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7331D-3FB8-4A88-A84A-080E133020E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034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BD581E-CC31-DAD1-EDA1-283CC23177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213A46-9452-03EA-FA78-777D726E7D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708666-1D68-C675-64C3-AB8537705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CCC6-B714-4E1D-A08E-FCB877503AE6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826839-376F-D1EC-6752-3A60DC6FE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3A5D78-9E9B-8C4A-DCA6-E3F76C2AA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839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2A1CF1-A2A5-BF2D-A272-B0A02A176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D17EA63-E730-E836-1542-5842C94D1D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34022E-135C-4E4E-C30C-D7C534D1A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208F2-263E-42DF-9F47-F93A40790FF6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286F1D-4CC6-D0DB-64CB-2F496759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C41C09-85B9-F7BA-7C3F-EFF3E42AD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387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00AA5A-3087-89FE-5D44-DC4B7CA299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DA70D4-B95A-830D-416B-B28B275979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0F7C2F-F0DC-104E-E8EA-069851E29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4934E-BED3-4AA3-9633-C2F45C7755C2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55014A-A19F-CB28-EB28-F38D9D806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C1F92B-B0FA-1447-433C-A4328C22C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395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E9FF4F-E756-9287-0063-57A50BC00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FBE976-2208-A498-2668-92B60AB65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415E56-4A85-7AA8-9417-37B9FD0F3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A53C7-E89B-4C2E-99BC-45EE0F4E1DB8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4A154D-F229-94A0-1228-5E4631F5A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186D84-9AFB-7B8B-D4FC-EA7177F34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5287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C65BA6-DED5-5E92-9B3A-33702D7EC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E084B4-7EF0-7272-1241-30ED58D8A2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387EAD-058E-877D-A564-2985C44E9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C9EE9-38F0-434B-9D16-80C7FE2C443A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DEDCB2-675F-2FFD-19CD-7708430B2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E9EFF8-C66B-C579-D90B-C73FABC97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913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17BF7E-040C-44F4-CBC8-43415B91A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EFD848-5421-96BC-6A84-E836F2AC8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DD17E9-E49D-36FA-62AB-B32FE3D3D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B760CB-53C4-60B6-32DE-7A128C3BC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26DCD-7CA6-4EF9-91F5-FF5A14532AAD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75514C-EF74-F317-302C-B00B8B468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B3A79A-532E-D2F9-D236-48440E9D1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242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C49738-CCD4-C272-7DA4-2E598B2C6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563067-5AB8-61E7-45A5-6647CC7A9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5FA7CD-3CC1-9990-6160-ECD55BE031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E2055A0-0815-97B2-690C-7F6B16D7D7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87B797B-CC08-F9F3-51B6-CD9825E2A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435E7EA-2DF7-F1F7-4282-5C61675E4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FDA7-7061-43AE-AE28-467DD220EDFC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ADD039A-CEC4-3132-29E7-2F2FB5329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8953946-B69F-911F-96AF-5A0025F0C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405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2E3BE7-C283-185F-7BCA-B6BEC6068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0409B3-E346-6DBA-BE3B-8B41EC4F0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3D48E-EA55-45D7-B7AD-66E54A5CC075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8DDE92-077E-D16B-C239-5E6131C87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EC4EB3A-1D4C-2EF0-569D-449EC04EF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465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B95D9C-0E10-7AC5-A499-30594784A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2293-4451-41A9-A314-1BA538F49C2D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3EEC0C-0879-3C8F-9E9F-0D1E2C579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9B3AB0-1EB5-B03C-297C-F547ACC73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337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9E8994-190C-04CD-B401-FD225102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CF9DF6-B43A-CA95-DB24-6B26B3415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998BBD-8F3C-4371-FD06-B82AD64C4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E7D4A3-422A-E6F5-9D47-988864C55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138F2-708B-484B-9B03-823D0BD54727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72C22F-F2B6-DE31-2F9E-86F554AC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FA78B2-CBFE-1AF0-B3F8-75001E3CC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807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323E42-D2AE-A269-E3FB-1369D9EDB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0F80964-EF84-92A8-0628-070D45E3E8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94A951-555D-0122-6333-936469DFCB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BD7CE9-4C9E-BDAB-6369-B74BAD69A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FFBF-CD9E-4ECB-8DBE-9BD3A2B04FF0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C90B6B-AD35-A531-29FB-68169757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B157C0-F969-DCAF-A763-168B56699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126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5DAA94D-7836-3847-F906-1C239EE7E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87F3AF-C868-27E1-8542-F567E3B2C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530B2E-75F5-399B-E7F8-6313FF791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9E2A7-A92A-4648-8689-96602F139645}" type="datetime1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B14502-94E0-8E23-43F1-B218E82080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0" y="6355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163649-17AF-39E5-BABA-0A04D0638F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35503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37376-691A-4D61-B220-3F1ECE8E63D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34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자유형: 도형 51">
            <a:extLst>
              <a:ext uri="{FF2B5EF4-FFF2-40B4-BE49-F238E27FC236}">
                <a16:creationId xmlns:a16="http://schemas.microsoft.com/office/drawing/2014/main" id="{B9199118-FF5E-4AB9-96C4-066D3857925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601384"/>
            <a:ext cx="3240000" cy="3250822"/>
          </a:xfrm>
          <a:custGeom>
            <a:avLst/>
            <a:gdLst>
              <a:gd name="connsiteX0" fmla="*/ 0 w 3240000"/>
              <a:gd name="connsiteY0" fmla="*/ 0 h 3250822"/>
              <a:gd name="connsiteX1" fmla="*/ 3240000 w 3240000"/>
              <a:gd name="connsiteY1" fmla="*/ 3240000 h 3250822"/>
              <a:gd name="connsiteX2" fmla="*/ 3239727 w 3240000"/>
              <a:gd name="connsiteY2" fmla="*/ 3250822 h 3250822"/>
              <a:gd name="connsiteX3" fmla="*/ 2527302 w 3240000"/>
              <a:gd name="connsiteY3" fmla="*/ 3250822 h 3250822"/>
              <a:gd name="connsiteX4" fmla="*/ 2527848 w 3240000"/>
              <a:gd name="connsiteY4" fmla="*/ 3240000 h 3250822"/>
              <a:gd name="connsiteX5" fmla="*/ 0 w 3240000"/>
              <a:gd name="connsiteY5" fmla="*/ 712152 h 325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40000" h="3250822">
                <a:moveTo>
                  <a:pt x="0" y="0"/>
                </a:moveTo>
                <a:cubicBezTo>
                  <a:pt x="1789403" y="0"/>
                  <a:pt x="3240000" y="1450597"/>
                  <a:pt x="3240000" y="3240000"/>
                </a:cubicBezTo>
                <a:lnTo>
                  <a:pt x="3239727" y="3250822"/>
                </a:lnTo>
                <a:lnTo>
                  <a:pt x="2527302" y="3250822"/>
                </a:lnTo>
                <a:lnTo>
                  <a:pt x="2527848" y="3240000"/>
                </a:lnTo>
                <a:cubicBezTo>
                  <a:pt x="2527848" y="1843908"/>
                  <a:pt x="1396092" y="712152"/>
                  <a:pt x="0" y="712152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0F83238D-1FBB-76F5-AA0B-F8A0608D4A3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978686" y="0"/>
            <a:ext cx="8213315" cy="5521122"/>
          </a:xfrm>
          <a:custGeom>
            <a:avLst/>
            <a:gdLst>
              <a:gd name="connsiteX0" fmla="*/ 76855 w 8213315"/>
              <a:gd name="connsiteY0" fmla="*/ 0 h 5521122"/>
              <a:gd name="connsiteX1" fmla="*/ 8213315 w 8213315"/>
              <a:gd name="connsiteY1" fmla="*/ 0 h 5521122"/>
              <a:gd name="connsiteX2" fmla="*/ 8213315 w 8213315"/>
              <a:gd name="connsiteY2" fmla="*/ 3908084 h 5521122"/>
              <a:gd name="connsiteX3" fmla="*/ 8144221 w 8213315"/>
              <a:gd name="connsiteY3" fmla="*/ 3987849 h 5521122"/>
              <a:gd name="connsiteX4" fmla="*/ 4680000 w 8213315"/>
              <a:gd name="connsiteY4" fmla="*/ 5521122 h 5521122"/>
              <a:gd name="connsiteX5" fmla="*/ 0 w 8213315"/>
              <a:gd name="connsiteY5" fmla="*/ 841122 h 5521122"/>
              <a:gd name="connsiteX6" fmla="*/ 53924 w 8213315"/>
              <a:gd name="connsiteY6" fmla="*/ 128404 h 5521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13315" h="5521122">
                <a:moveTo>
                  <a:pt x="76855" y="0"/>
                </a:moveTo>
                <a:lnTo>
                  <a:pt x="8213315" y="0"/>
                </a:lnTo>
                <a:lnTo>
                  <a:pt x="8213315" y="3908084"/>
                </a:lnTo>
                <a:lnTo>
                  <a:pt x="8144221" y="3987849"/>
                </a:lnTo>
                <a:cubicBezTo>
                  <a:pt x="7288119" y="4929771"/>
                  <a:pt x="6053118" y="5521122"/>
                  <a:pt x="4680000" y="5521122"/>
                </a:cubicBezTo>
                <a:cubicBezTo>
                  <a:pt x="2095307" y="5521122"/>
                  <a:pt x="0" y="3425815"/>
                  <a:pt x="0" y="841122"/>
                </a:cubicBezTo>
                <a:cubicBezTo>
                  <a:pt x="0" y="598807"/>
                  <a:pt x="18416" y="360793"/>
                  <a:pt x="53924" y="12840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8" name="자유형: 도형 47">
            <a:extLst>
              <a:ext uri="{FF2B5EF4-FFF2-40B4-BE49-F238E27FC236}">
                <a16:creationId xmlns:a16="http://schemas.microsoft.com/office/drawing/2014/main" id="{EB05A6D0-35EB-C0C8-970F-6C21C9CDE1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2538000"/>
            <a:ext cx="4320000" cy="4320000"/>
          </a:xfrm>
          <a:custGeom>
            <a:avLst/>
            <a:gdLst>
              <a:gd name="connsiteX0" fmla="*/ 0 w 4320000"/>
              <a:gd name="connsiteY0" fmla="*/ 0 h 4320000"/>
              <a:gd name="connsiteX1" fmla="*/ 4320000 w 4320000"/>
              <a:gd name="connsiteY1" fmla="*/ 4320000 h 4320000"/>
              <a:gd name="connsiteX2" fmla="*/ 3370464 w 4320000"/>
              <a:gd name="connsiteY2" fmla="*/ 4320000 h 4320000"/>
              <a:gd name="connsiteX3" fmla="*/ 0 w 4320000"/>
              <a:gd name="connsiteY3" fmla="*/ 949536 h 43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000" h="4320000">
                <a:moveTo>
                  <a:pt x="0" y="0"/>
                </a:moveTo>
                <a:cubicBezTo>
                  <a:pt x="2385870" y="0"/>
                  <a:pt x="4320000" y="1934130"/>
                  <a:pt x="4320000" y="4320000"/>
                </a:cubicBezTo>
                <a:lnTo>
                  <a:pt x="3370464" y="4320000"/>
                </a:lnTo>
                <a:cubicBezTo>
                  <a:pt x="3370464" y="2458544"/>
                  <a:pt x="1861456" y="949536"/>
                  <a:pt x="0" y="949536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6FC168A-39CC-4C87-9591-08917695618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5568834" y="1063101"/>
            <a:ext cx="5918446" cy="2387600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굴림" panose="020B0600000101010101" pitchFamily="50" charset="-127"/>
                <a:cs typeface="Times New Roman" panose="02020603050405020304" pitchFamily="18" charset="0"/>
              </a:rPr>
              <a:t>2022 Capstone Design</a:t>
            </a:r>
            <a:r>
              <a:rPr lang="en-US" altLang="ko-KR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13961D-DE89-1EDE-A24D-18F49681294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/>
          </p:nvPr>
        </p:nvSpPr>
        <p:spPr>
          <a:xfrm>
            <a:off x="5699463" y="3601384"/>
            <a:ext cx="5918445" cy="1655762"/>
          </a:xfrm>
        </p:spPr>
        <p:txBody>
          <a:bodyPr>
            <a:normAutofit lnSpcReduction="10000"/>
          </a:bodyPr>
          <a:lstStyle/>
          <a:p>
            <a:r>
              <a:rPr lang="en-US" altLang="ko-KR" sz="20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20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스마트팜을 위한 통합제어 시스템</a:t>
            </a:r>
            <a:r>
              <a:rPr lang="en-US" altLang="ko-KR" sz="20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(IoT Hub) -</a:t>
            </a:r>
          </a:p>
          <a:p>
            <a:endParaRPr lang="en-US" altLang="ko-KR" b="1" dirty="0">
              <a:solidFill>
                <a:srgbClr val="0070C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그렙파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발표자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김교림</a:t>
            </a:r>
          </a:p>
        </p:txBody>
      </p:sp>
      <p:pic>
        <p:nvPicPr>
          <p:cNvPr id="10" name="그래픽 9">
            <a:extLst>
              <a:ext uri="{FF2B5EF4-FFF2-40B4-BE49-F238E27FC236}">
                <a16:creationId xmlns:a16="http://schemas.microsoft.com/office/drawing/2014/main" id="{3E8C4D86-D019-8395-A8BC-04DDDFB84D9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7665" y="1084802"/>
            <a:ext cx="4731798" cy="4731798"/>
          </a:xfrm>
          <a:prstGeom prst="rect">
            <a:avLst/>
          </a:prstGeom>
        </p:spPr>
      </p:pic>
      <p:sp>
        <p:nvSpPr>
          <p:cNvPr id="18" name="TextBox 17" hidden="1">
            <a:extLst>
              <a:ext uri="{FF2B5EF4-FFF2-40B4-BE49-F238E27FC236}">
                <a16:creationId xmlns:a16="http://schemas.microsoft.com/office/drawing/2014/main" id="{E87E7132-80BE-0671-DA37-0B69B2D1E5E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195356" y="162219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A9E550-1086-8FAB-FC04-979F8AA2894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690585" y="3375000"/>
            <a:ext cx="6501415" cy="108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자유형: 도형 42">
            <a:extLst>
              <a:ext uri="{FF2B5EF4-FFF2-40B4-BE49-F238E27FC236}">
                <a16:creationId xmlns:a16="http://schemas.microsoft.com/office/drawing/2014/main" id="{4F0B1897-C898-A529-8AD8-38B0F10548D8}"/>
              </a:ext>
            </a:extLst>
          </p:cNvPr>
          <p:cNvSpPr>
            <a:spLocks/>
          </p:cNvSpPr>
          <p:nvPr/>
        </p:nvSpPr>
        <p:spPr>
          <a:xfrm>
            <a:off x="8658686" y="0"/>
            <a:ext cx="3533315" cy="2880000"/>
          </a:xfrm>
          <a:custGeom>
            <a:avLst/>
            <a:gdLst>
              <a:gd name="connsiteX0" fmla="*/ 125541 w 3533315"/>
              <a:gd name="connsiteY0" fmla="*/ 0 h 2880000"/>
              <a:gd name="connsiteX1" fmla="*/ 674456 w 3533315"/>
              <a:gd name="connsiteY1" fmla="*/ 0 h 2880000"/>
              <a:gd name="connsiteX2" fmla="*/ 637454 w 3533315"/>
              <a:gd name="connsiteY2" fmla="*/ 76812 h 2880000"/>
              <a:gd name="connsiteX3" fmla="*/ 507600 w 3533315"/>
              <a:gd name="connsiteY3" fmla="*/ 720000 h 2880000"/>
              <a:gd name="connsiteX4" fmla="*/ 2160000 w 3533315"/>
              <a:gd name="connsiteY4" fmla="*/ 2372400 h 2880000"/>
              <a:gd name="connsiteX5" fmla="*/ 3530196 w 3533315"/>
              <a:gd name="connsiteY5" fmla="*/ 1643873 h 2880000"/>
              <a:gd name="connsiteX6" fmla="*/ 3533315 w 3533315"/>
              <a:gd name="connsiteY6" fmla="*/ 1638738 h 2880000"/>
              <a:gd name="connsiteX7" fmla="*/ 3533315 w 3533315"/>
              <a:gd name="connsiteY7" fmla="*/ 2387244 h 2880000"/>
              <a:gd name="connsiteX8" fmla="*/ 3367677 w 3533315"/>
              <a:gd name="connsiteY8" fmla="*/ 2511106 h 2880000"/>
              <a:gd name="connsiteX9" fmla="*/ 2160000 w 3533315"/>
              <a:gd name="connsiteY9" fmla="*/ 2880000 h 2880000"/>
              <a:gd name="connsiteX10" fmla="*/ 0 w 3533315"/>
              <a:gd name="connsiteY10" fmla="*/ 720000 h 2880000"/>
              <a:gd name="connsiteX11" fmla="*/ 97109 w 3533315"/>
              <a:gd name="connsiteY11" fmla="*/ 77682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33315" h="2880000">
                <a:moveTo>
                  <a:pt x="125541" y="0"/>
                </a:moveTo>
                <a:lnTo>
                  <a:pt x="674456" y="0"/>
                </a:lnTo>
                <a:lnTo>
                  <a:pt x="637454" y="76812"/>
                </a:lnTo>
                <a:cubicBezTo>
                  <a:pt x="553838" y="274502"/>
                  <a:pt x="507600" y="491851"/>
                  <a:pt x="507600" y="720000"/>
                </a:cubicBezTo>
                <a:cubicBezTo>
                  <a:pt x="507600" y="1632595"/>
                  <a:pt x="1247405" y="2372400"/>
                  <a:pt x="2160000" y="2372400"/>
                </a:cubicBezTo>
                <a:cubicBezTo>
                  <a:pt x="2730372" y="2372400"/>
                  <a:pt x="3233248" y="2083414"/>
                  <a:pt x="3530196" y="1643873"/>
                </a:cubicBezTo>
                <a:lnTo>
                  <a:pt x="3533315" y="1638738"/>
                </a:lnTo>
                <a:lnTo>
                  <a:pt x="3533315" y="2387244"/>
                </a:lnTo>
                <a:lnTo>
                  <a:pt x="3367677" y="2511106"/>
                </a:lnTo>
                <a:cubicBezTo>
                  <a:pt x="3022938" y="2744007"/>
                  <a:pt x="2607351" y="2880000"/>
                  <a:pt x="2160000" y="2880000"/>
                </a:cubicBezTo>
                <a:cubicBezTo>
                  <a:pt x="967065" y="2880000"/>
                  <a:pt x="0" y="1912935"/>
                  <a:pt x="0" y="720000"/>
                </a:cubicBezTo>
                <a:cubicBezTo>
                  <a:pt x="0" y="496325"/>
                  <a:pt x="33998" y="280590"/>
                  <a:pt x="97109" y="77682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0461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12500" b="12500"/>
          <a:stretch/>
        </p:blipFill>
        <p:spPr>
          <a:xfrm>
            <a:off x="576000" y="864000"/>
            <a:ext cx="4860000" cy="48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2" name="TextBox 11"/>
          <p:cNvSpPr txBox="1"/>
          <p:nvPr/>
        </p:nvSpPr>
        <p:spPr>
          <a:xfrm>
            <a:off x="1824479" y="5796000"/>
            <a:ext cx="2363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&lt;LoRa </a:t>
            </a:r>
            <a:r>
              <a:rPr lang="ko-KR" altLang="en-US" b="1" dirty="0"/>
              <a:t>거리 테스트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834400" y="1664228"/>
            <a:ext cx="567990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ko-KR" sz="2800" b="1" dirty="0"/>
              <a:t>LoRa </a:t>
            </a:r>
            <a:r>
              <a:rPr lang="ko-KR" altLang="en-US" sz="2800" b="1" dirty="0"/>
              <a:t>거리 테스트</a:t>
            </a:r>
            <a:endParaRPr lang="en-US" altLang="ko-KR" sz="2800" b="1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ko-KR" altLang="en-US" sz="2800" dirty="0"/>
              <a:t>센서와 게이트웨이의 통신 거리 테스트</a:t>
            </a:r>
            <a:endParaRPr lang="en-US" altLang="ko-KR" sz="2800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US" altLang="ko-KR" sz="28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b="1" dirty="0"/>
              <a:t>테스트 결과</a:t>
            </a:r>
            <a:endParaRPr lang="en-US" altLang="ko-KR" sz="2800" b="1" dirty="0"/>
          </a:p>
          <a:p>
            <a:pPr marL="971550" lvl="1" indent="-514350">
              <a:buFont typeface="Wingdings" panose="05000000000000000000" pitchFamily="2" charset="2"/>
              <a:buChar char="Ø"/>
            </a:pPr>
            <a:r>
              <a:rPr lang="en-US" altLang="ko-KR" sz="2800" dirty="0"/>
              <a:t>100m</a:t>
            </a:r>
            <a:r>
              <a:rPr lang="ko-KR" altLang="en-US" sz="2800" dirty="0"/>
              <a:t> </a:t>
            </a:r>
            <a:r>
              <a:rPr lang="en-US" altLang="ko-KR" sz="2800" dirty="0"/>
              <a:t>-</a:t>
            </a:r>
            <a:r>
              <a:rPr lang="ko-KR" altLang="en-US" sz="2800" dirty="0"/>
              <a:t> 안정적인 통신 가능</a:t>
            </a:r>
            <a:endParaRPr lang="en-US" altLang="ko-KR" sz="2800" dirty="0"/>
          </a:p>
          <a:p>
            <a:pPr marL="971550" lvl="1" indent="-514350">
              <a:buFont typeface="Wingdings" panose="05000000000000000000" pitchFamily="2" charset="2"/>
              <a:buChar char="Ø"/>
            </a:pPr>
            <a:r>
              <a:rPr lang="en-US" altLang="ko-KR" sz="2800" dirty="0"/>
              <a:t>300m - </a:t>
            </a:r>
            <a:r>
              <a:rPr lang="ko-KR" altLang="en-US" sz="2800" dirty="0"/>
              <a:t>통신 확인</a:t>
            </a:r>
            <a:endParaRPr lang="en-US" altLang="ko-KR" sz="2800" dirty="0"/>
          </a:p>
          <a:p>
            <a:endParaRPr lang="en-US" altLang="ko-KR" dirty="0"/>
          </a:p>
        </p:txBody>
      </p:sp>
      <p:sp>
        <p:nvSpPr>
          <p:cNvPr id="14" name="슬라이드 번호 개체 틀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998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5556" r="5556"/>
          <a:stretch/>
        </p:blipFill>
        <p:spPr>
          <a:xfrm>
            <a:off x="8301800" y="913047"/>
            <a:ext cx="3096000" cy="4644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3" name="TextBox 12"/>
          <p:cNvSpPr txBox="1"/>
          <p:nvPr/>
        </p:nvSpPr>
        <p:spPr>
          <a:xfrm>
            <a:off x="899240" y="5602747"/>
            <a:ext cx="2952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구형 컨트롤박스 외부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4"/>
          <a:srcRect t="5556" b="5556"/>
          <a:stretch/>
        </p:blipFill>
        <p:spPr>
          <a:xfrm rot="5400000">
            <a:off x="-18480" y="1687047"/>
            <a:ext cx="4644000" cy="3096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5"/>
          <a:srcRect l="2209" r="8903"/>
          <a:stretch/>
        </p:blipFill>
        <p:spPr>
          <a:xfrm>
            <a:off x="4528660" y="919256"/>
            <a:ext cx="3096000" cy="4644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7" name="TextBox 16"/>
          <p:cNvSpPr txBox="1"/>
          <p:nvPr/>
        </p:nvSpPr>
        <p:spPr>
          <a:xfrm>
            <a:off x="4600520" y="5602747"/>
            <a:ext cx="2952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구형 컨트롤박스 내부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8178755" y="5602747"/>
            <a:ext cx="3342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구형 컨트롤박스 분해 완료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63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8"/>
          <a:stretch/>
        </p:blipFill>
        <p:spPr>
          <a:xfrm rot="16200000">
            <a:off x="3748140" y="-214559"/>
            <a:ext cx="4657040" cy="6858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4" name="TextBox 23"/>
          <p:cNvSpPr txBox="1"/>
          <p:nvPr/>
        </p:nvSpPr>
        <p:spPr>
          <a:xfrm>
            <a:off x="4410651" y="5576513"/>
            <a:ext cx="3332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&lt;</a:t>
            </a:r>
            <a:r>
              <a:rPr lang="ko-KR" altLang="en-US" sz="2000" b="1" dirty="0" smtClean="0"/>
              <a:t>컨트롤박스 </a:t>
            </a:r>
            <a:r>
              <a:rPr lang="ko-KR" altLang="en-US" sz="2000" b="1" dirty="0"/>
              <a:t>에뮬레이터</a:t>
            </a:r>
            <a:r>
              <a:rPr lang="en-US" altLang="ko-KR" sz="2000" b="1" dirty="0"/>
              <a:t>&gt;</a:t>
            </a:r>
            <a:endParaRPr lang="ko-KR" altLang="en-US" sz="2000" b="1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783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5556" r="5556"/>
          <a:stretch/>
        </p:blipFill>
        <p:spPr>
          <a:xfrm>
            <a:off x="1224000" y="788388"/>
            <a:ext cx="3816000" cy="508244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3800" y="788388"/>
            <a:ext cx="3816000" cy="508800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5" name="오른쪽 화살표 14"/>
          <p:cNvSpPr/>
          <p:nvPr/>
        </p:nvSpPr>
        <p:spPr>
          <a:xfrm>
            <a:off x="5773680" y="2983494"/>
            <a:ext cx="548640" cy="560837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48623" y="5878797"/>
            <a:ext cx="2966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컨트롤박스 </a:t>
            </a:r>
            <a:r>
              <a:rPr lang="ko-KR" altLang="en-US" b="1" dirty="0" smtClean="0"/>
              <a:t>작동 테스트</a:t>
            </a:r>
            <a:r>
              <a:rPr lang="en-US" altLang="ko-KR" b="1" dirty="0" smtClean="0"/>
              <a:t>&gt;</a:t>
            </a:r>
            <a:endParaRPr lang="ko-KR" altLang="en-US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7660280" y="5870835"/>
            <a:ext cx="2363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컨트롤박스 제작</a:t>
            </a:r>
            <a:r>
              <a:rPr lang="en-US" altLang="ko-KR" b="1" dirty="0" smtClean="0"/>
              <a:t>&gt;</a:t>
            </a:r>
            <a:endParaRPr lang="ko-KR" altLang="en-US" b="1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151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781129" y="5793281"/>
            <a:ext cx="2363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장치 추가 및 수정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1761" y="840188"/>
            <a:ext cx="2241759" cy="48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1055" y="840188"/>
            <a:ext cx="2241760" cy="48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0350" y="828353"/>
            <a:ext cx="2241760" cy="48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7257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350" y="828353"/>
            <a:ext cx="2241761" cy="48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1055" y="828353"/>
            <a:ext cx="2241760" cy="48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1760" y="828353"/>
            <a:ext cx="2241760" cy="48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47324" y="5792900"/>
            <a:ext cx="2669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센서 추가 및 값 확인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9222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12584" y="1217203"/>
            <a:ext cx="10727963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 sz="2200" b="1" dirty="0"/>
              <a:t>결과</a:t>
            </a:r>
            <a:endParaRPr lang="en-US" altLang="ko-KR" sz="2200" b="1" dirty="0"/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altLang="ko-KR" dirty="0"/>
              <a:t>LoRa</a:t>
            </a:r>
            <a:r>
              <a:rPr lang="ko-KR" altLang="en-US" dirty="0"/>
              <a:t>를 이용해 원격지에서 웹</a:t>
            </a:r>
            <a:r>
              <a:rPr lang="en-US" altLang="ko-KR" dirty="0"/>
              <a:t>(Web)</a:t>
            </a:r>
            <a:r>
              <a:rPr lang="ko-KR" altLang="en-US" dirty="0"/>
              <a:t>으로 개폐기를 열고 닫을 수 있는 </a:t>
            </a:r>
            <a:r>
              <a:rPr lang="en-US" altLang="ko-KR" dirty="0"/>
              <a:t>‘</a:t>
            </a:r>
            <a:r>
              <a:rPr lang="ko-KR" altLang="en-US" dirty="0"/>
              <a:t>컨트롤박스</a:t>
            </a:r>
            <a:r>
              <a:rPr lang="en-US" altLang="ko-KR" dirty="0"/>
              <a:t>’</a:t>
            </a:r>
            <a:r>
              <a:rPr lang="ko-KR" altLang="en-US" dirty="0"/>
              <a:t>의 제작 완료</a:t>
            </a:r>
            <a:endParaRPr lang="en-US" altLang="ko-KR" dirty="0"/>
          </a:p>
          <a:p>
            <a:pPr marL="1257300" lvl="2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ko-KR" altLang="en-US" dirty="0"/>
              <a:t>비닐 하우스의 개폐기를 열고 닫기 성공</a:t>
            </a:r>
            <a:r>
              <a:rPr lang="en-US" altLang="ko-KR" dirty="0"/>
              <a:t>(</a:t>
            </a:r>
            <a:r>
              <a:rPr lang="ko-KR" altLang="en-US" dirty="0"/>
              <a:t>시연 영상</a:t>
            </a:r>
            <a:r>
              <a:rPr lang="en-US" altLang="ko-KR" dirty="0"/>
              <a:t>)</a:t>
            </a:r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dirty="0"/>
              <a:t>실시간으로 하우스 내부에 설치된 센서들의 값을 받아 오는 것을 성공</a:t>
            </a:r>
            <a:endParaRPr lang="en-US" altLang="ko-KR" dirty="0"/>
          </a:p>
          <a:p>
            <a:pPr marL="800100" lvl="1" indent="-342900">
              <a:buFont typeface="Wingdings" panose="05000000000000000000" pitchFamily="2" charset="2"/>
              <a:buChar char="l"/>
            </a:pPr>
            <a:endParaRPr lang="en-US" altLang="ko-KR" sz="2200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 sz="2200" b="1" dirty="0"/>
              <a:t>개선점 및 향후 실험 계획</a:t>
            </a:r>
            <a:endParaRPr lang="en-US" altLang="ko-KR" sz="2200" b="1" dirty="0"/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b="1" dirty="0" err="1"/>
              <a:t>아두이노</a:t>
            </a:r>
            <a:r>
              <a:rPr lang="ko-KR" altLang="en-US" b="1" dirty="0"/>
              <a:t> </a:t>
            </a:r>
            <a:r>
              <a:rPr lang="en-US" altLang="ko-KR" b="1" dirty="0"/>
              <a:t>NANO SPEC </a:t>
            </a:r>
            <a:r>
              <a:rPr lang="ko-KR" altLang="en-US" dirty="0"/>
              <a:t>제품 테스트를 위해 사용했지만 향후에는 </a:t>
            </a:r>
            <a:r>
              <a:rPr lang="en-US" altLang="ko-KR" b="1" dirty="0"/>
              <a:t>esp32 </a:t>
            </a:r>
            <a:r>
              <a:rPr lang="ko-KR" altLang="en-US" b="1" dirty="0"/>
              <a:t>모듈</a:t>
            </a:r>
            <a:r>
              <a:rPr lang="ko-KR" altLang="en-US" dirty="0"/>
              <a:t>을 사용해 실험 진행 예정</a:t>
            </a:r>
            <a:endParaRPr lang="en-US" altLang="ko-KR" dirty="0"/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dirty="0"/>
              <a:t>실험 </a:t>
            </a:r>
            <a:r>
              <a:rPr lang="en-US" altLang="ko-KR" dirty="0"/>
              <a:t>LoRa</a:t>
            </a:r>
            <a:r>
              <a:rPr lang="ko-KR" altLang="en-US" dirty="0"/>
              <a:t> 송수신 거리 실험 결과 최대 </a:t>
            </a:r>
            <a:r>
              <a:rPr lang="en-US" altLang="ko-KR" dirty="0"/>
              <a:t>300m</a:t>
            </a:r>
            <a:r>
              <a:rPr lang="ko-KR" altLang="en-US" dirty="0"/>
              <a:t>까지 송수신이 됨을 확인했지만</a:t>
            </a:r>
            <a:r>
              <a:rPr lang="en-US" altLang="ko-KR" dirty="0"/>
              <a:t>, </a:t>
            </a:r>
            <a:r>
              <a:rPr lang="ko-KR" altLang="en-US" dirty="0"/>
              <a:t>향후 </a:t>
            </a:r>
            <a:r>
              <a:rPr lang="ko-KR" altLang="en-US" dirty="0" err="1"/>
              <a:t>전파법에</a:t>
            </a:r>
            <a:r>
              <a:rPr lang="ko-KR" altLang="en-US" dirty="0"/>
              <a:t> 따른 최고 출력으로 실험 예정</a:t>
            </a:r>
            <a:endParaRPr lang="en-US" altLang="ko-KR" dirty="0"/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dirty="0"/>
              <a:t>배터리의 지속시간 실험이 필요</a:t>
            </a:r>
            <a:endParaRPr lang="en-US" altLang="ko-KR" dirty="0"/>
          </a:p>
          <a:p>
            <a:pPr marL="800100" lvl="1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dirty="0"/>
              <a:t>지속적인 센서의 테스트가 필요 </a:t>
            </a:r>
            <a:endParaRPr lang="en-US" altLang="ko-KR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0322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989" y="1053739"/>
            <a:ext cx="6815268" cy="4877933"/>
          </a:xfrm>
          <a:prstGeom prst="rect">
            <a:avLst/>
          </a:prstGeom>
        </p:spPr>
      </p:pic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4"/>
          <a:srcRect l="7659" t="26372" r="18070" b="17925"/>
          <a:stretch>
            <a:fillRect/>
          </a:stretch>
        </p:blipFill>
        <p:spPr>
          <a:xfrm>
            <a:off x="7088256" y="735503"/>
            <a:ext cx="1440000" cy="1440000"/>
          </a:xfrm>
          <a:custGeom>
            <a:avLst/>
            <a:gdLst>
              <a:gd name="connsiteX0" fmla="*/ 1800000 w 3600000"/>
              <a:gd name="connsiteY0" fmla="*/ 0 h 3600000"/>
              <a:gd name="connsiteX1" fmla="*/ 3600000 w 3600000"/>
              <a:gd name="connsiteY1" fmla="*/ 1800000 h 3600000"/>
              <a:gd name="connsiteX2" fmla="*/ 1800000 w 3600000"/>
              <a:gd name="connsiteY2" fmla="*/ 3600000 h 3600000"/>
              <a:gd name="connsiteX3" fmla="*/ 0 w 3600000"/>
              <a:gd name="connsiteY3" fmla="*/ 1800000 h 3600000"/>
              <a:gd name="connsiteX4" fmla="*/ 1800000 w 3600000"/>
              <a:gd name="connsiteY4" fmla="*/ 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000" h="3600000">
                <a:moveTo>
                  <a:pt x="1800000" y="0"/>
                </a:moveTo>
                <a:cubicBezTo>
                  <a:pt x="2794113" y="0"/>
                  <a:pt x="3600000" y="805887"/>
                  <a:pt x="3600000" y="1800000"/>
                </a:cubicBezTo>
                <a:cubicBezTo>
                  <a:pt x="3600000" y="2794113"/>
                  <a:pt x="2794113" y="3600000"/>
                  <a:pt x="1800000" y="3600000"/>
                </a:cubicBezTo>
                <a:cubicBezTo>
                  <a:pt x="805887" y="3600000"/>
                  <a:pt x="0" y="2794113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</p:spPr>
      </p:pic>
      <p:sp>
        <p:nvSpPr>
          <p:cNvPr id="34" name="TextBox 33"/>
          <p:cNvSpPr txBox="1"/>
          <p:nvPr/>
        </p:nvSpPr>
        <p:spPr>
          <a:xfrm>
            <a:off x="8677780" y="1132337"/>
            <a:ext cx="3378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김수환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Front-end </a:t>
            </a:r>
            <a:r>
              <a:rPr lang="ko-KR" altLang="en-US" dirty="0"/>
              <a:t>개발자</a:t>
            </a:r>
            <a:endParaRPr lang="en-US" altLang="ko-KR" dirty="0"/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>
          <a:blip r:embed="rId5"/>
          <a:srcRect l="17479" t="20145" r="17479" b="31074"/>
          <a:stretch>
            <a:fillRect/>
          </a:stretch>
        </p:blipFill>
        <p:spPr>
          <a:xfrm>
            <a:off x="1008000" y="1313794"/>
            <a:ext cx="1440000" cy="1440000"/>
          </a:xfrm>
          <a:custGeom>
            <a:avLst/>
            <a:gdLst>
              <a:gd name="connsiteX0" fmla="*/ 1800000 w 3600000"/>
              <a:gd name="connsiteY0" fmla="*/ 0 h 3600000"/>
              <a:gd name="connsiteX1" fmla="*/ 3600000 w 3600000"/>
              <a:gd name="connsiteY1" fmla="*/ 1800000 h 3600000"/>
              <a:gd name="connsiteX2" fmla="*/ 1800000 w 3600000"/>
              <a:gd name="connsiteY2" fmla="*/ 3600000 h 3600000"/>
              <a:gd name="connsiteX3" fmla="*/ 0 w 3600000"/>
              <a:gd name="connsiteY3" fmla="*/ 1800000 h 3600000"/>
              <a:gd name="connsiteX4" fmla="*/ 1800000 w 3600000"/>
              <a:gd name="connsiteY4" fmla="*/ 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000" h="3600000">
                <a:moveTo>
                  <a:pt x="1800000" y="0"/>
                </a:moveTo>
                <a:cubicBezTo>
                  <a:pt x="2794113" y="0"/>
                  <a:pt x="3600000" y="805887"/>
                  <a:pt x="3600000" y="1800000"/>
                </a:cubicBezTo>
                <a:cubicBezTo>
                  <a:pt x="3600000" y="2794113"/>
                  <a:pt x="2794113" y="3600000"/>
                  <a:pt x="1800000" y="3600000"/>
                </a:cubicBezTo>
                <a:cubicBezTo>
                  <a:pt x="805887" y="3600000"/>
                  <a:pt x="0" y="2794113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</p:spPr>
      </p:pic>
      <p:pic>
        <p:nvPicPr>
          <p:cNvPr id="40" name="그림 39"/>
          <p:cNvPicPr>
            <a:picLocks noChangeAspect="1"/>
          </p:cNvPicPr>
          <p:nvPr/>
        </p:nvPicPr>
        <p:blipFill>
          <a:blip r:embed="rId6"/>
          <a:srcRect l="17101" t="22777" r="17101" b="27874"/>
          <a:stretch>
            <a:fillRect/>
          </a:stretch>
        </p:blipFill>
        <p:spPr>
          <a:xfrm>
            <a:off x="1008000" y="3797076"/>
            <a:ext cx="1440000" cy="1440000"/>
          </a:xfrm>
          <a:custGeom>
            <a:avLst/>
            <a:gdLst>
              <a:gd name="connsiteX0" fmla="*/ 1260000 w 2520000"/>
              <a:gd name="connsiteY0" fmla="*/ 0 h 2520000"/>
              <a:gd name="connsiteX1" fmla="*/ 2520000 w 2520000"/>
              <a:gd name="connsiteY1" fmla="*/ 1260000 h 2520000"/>
              <a:gd name="connsiteX2" fmla="*/ 1260000 w 2520000"/>
              <a:gd name="connsiteY2" fmla="*/ 2520000 h 2520000"/>
              <a:gd name="connsiteX3" fmla="*/ 0 w 2520000"/>
              <a:gd name="connsiteY3" fmla="*/ 1260000 h 2520000"/>
              <a:gd name="connsiteX4" fmla="*/ 1260000 w 2520000"/>
              <a:gd name="connsiteY4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20000" h="2520000"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</p:spPr>
      </p:pic>
      <p:pic>
        <p:nvPicPr>
          <p:cNvPr id="43" name="그림 42"/>
          <p:cNvPicPr>
            <a:picLocks noChangeAspect="1"/>
          </p:cNvPicPr>
          <p:nvPr/>
        </p:nvPicPr>
        <p:blipFill>
          <a:blip r:embed="rId7"/>
          <a:srcRect l="25127" t="26248" r="16531" b="29995"/>
          <a:stretch>
            <a:fillRect/>
          </a:stretch>
        </p:blipFill>
        <p:spPr>
          <a:xfrm>
            <a:off x="7088256" y="4772129"/>
            <a:ext cx="1440000" cy="1440000"/>
          </a:xfrm>
          <a:custGeom>
            <a:avLst/>
            <a:gdLst>
              <a:gd name="connsiteX0" fmla="*/ 2160000 w 4320000"/>
              <a:gd name="connsiteY0" fmla="*/ 0 h 4320000"/>
              <a:gd name="connsiteX1" fmla="*/ 4320000 w 4320000"/>
              <a:gd name="connsiteY1" fmla="*/ 2160000 h 4320000"/>
              <a:gd name="connsiteX2" fmla="*/ 2160000 w 4320000"/>
              <a:gd name="connsiteY2" fmla="*/ 4320000 h 4320000"/>
              <a:gd name="connsiteX3" fmla="*/ 0 w 4320000"/>
              <a:gd name="connsiteY3" fmla="*/ 2160000 h 4320000"/>
              <a:gd name="connsiteX4" fmla="*/ 2160000 w 4320000"/>
              <a:gd name="connsiteY4" fmla="*/ 0 h 43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20000" h="4320000">
                <a:moveTo>
                  <a:pt x="2160000" y="0"/>
                </a:moveTo>
                <a:cubicBezTo>
                  <a:pt x="3352935" y="0"/>
                  <a:pt x="4320000" y="967065"/>
                  <a:pt x="4320000" y="2160000"/>
                </a:cubicBezTo>
                <a:cubicBezTo>
                  <a:pt x="4320000" y="3352935"/>
                  <a:pt x="3352935" y="4320000"/>
                  <a:pt x="2160000" y="4320000"/>
                </a:cubicBezTo>
                <a:cubicBezTo>
                  <a:pt x="967065" y="4320000"/>
                  <a:pt x="0" y="3352935"/>
                  <a:pt x="0" y="2160000"/>
                </a:cubicBezTo>
                <a:cubicBezTo>
                  <a:pt x="0" y="967065"/>
                  <a:pt x="967065" y="0"/>
                  <a:pt x="2160000" y="0"/>
                </a:cubicBezTo>
                <a:close/>
              </a:path>
            </a:pathLst>
          </a:custGeom>
        </p:spPr>
      </p:pic>
      <p:pic>
        <p:nvPicPr>
          <p:cNvPr id="46" name="그림 45"/>
          <p:cNvPicPr>
            <a:picLocks noChangeAspect="1"/>
          </p:cNvPicPr>
          <p:nvPr/>
        </p:nvPicPr>
        <p:blipFill>
          <a:blip r:embed="rId8"/>
          <a:srcRect l="3876" t="18631" r="3876" b="12183"/>
          <a:stretch>
            <a:fillRect/>
          </a:stretch>
        </p:blipFill>
        <p:spPr>
          <a:xfrm>
            <a:off x="7054058" y="2753794"/>
            <a:ext cx="1440000" cy="1440000"/>
          </a:xfrm>
          <a:custGeom>
            <a:avLst/>
            <a:gdLst>
              <a:gd name="connsiteX0" fmla="*/ 2700000 w 5400000"/>
              <a:gd name="connsiteY0" fmla="*/ 0 h 5400000"/>
              <a:gd name="connsiteX1" fmla="*/ 5400000 w 5400000"/>
              <a:gd name="connsiteY1" fmla="*/ 2700000 h 5400000"/>
              <a:gd name="connsiteX2" fmla="*/ 2700000 w 5400000"/>
              <a:gd name="connsiteY2" fmla="*/ 5400000 h 5400000"/>
              <a:gd name="connsiteX3" fmla="*/ 0 w 5400000"/>
              <a:gd name="connsiteY3" fmla="*/ 2700000 h 5400000"/>
              <a:gd name="connsiteX4" fmla="*/ 2700000 w 5400000"/>
              <a:gd name="connsiteY4" fmla="*/ 0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00" h="5400000">
                <a:moveTo>
                  <a:pt x="2700000" y="0"/>
                </a:moveTo>
                <a:cubicBezTo>
                  <a:pt x="4191169" y="0"/>
                  <a:pt x="5400000" y="1208831"/>
                  <a:pt x="5400000" y="2700000"/>
                </a:cubicBezTo>
                <a:cubicBezTo>
                  <a:pt x="5400000" y="4191169"/>
                  <a:pt x="4191169" y="5400000"/>
                  <a:pt x="2700000" y="5400000"/>
                </a:cubicBezTo>
                <a:cubicBezTo>
                  <a:pt x="1208831" y="5400000"/>
                  <a:pt x="0" y="4191169"/>
                  <a:pt x="0" y="2700000"/>
                </a:cubicBezTo>
                <a:cubicBezTo>
                  <a:pt x="0" y="1208831"/>
                  <a:pt x="1208831" y="0"/>
                  <a:pt x="2700000" y="0"/>
                </a:cubicBezTo>
                <a:close/>
              </a:path>
            </a:pathLst>
          </a:custGeom>
        </p:spPr>
      </p:pic>
      <p:sp>
        <p:nvSpPr>
          <p:cNvPr id="54" name="TextBox 53"/>
          <p:cNvSpPr txBox="1"/>
          <p:nvPr/>
        </p:nvSpPr>
        <p:spPr>
          <a:xfrm>
            <a:off x="8677780" y="5168964"/>
            <a:ext cx="2417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 err="1"/>
              <a:t>조현규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단말 노드 담당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2600541" y="4052485"/>
            <a:ext cx="26560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신영수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IoT </a:t>
            </a:r>
            <a:r>
              <a:rPr lang="ko-KR" altLang="en-US" dirty="0"/>
              <a:t>총괄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로라</a:t>
            </a:r>
            <a:r>
              <a:rPr lang="en-US" altLang="ko-KR" dirty="0"/>
              <a:t>(LoRa)</a:t>
            </a:r>
            <a:r>
              <a:rPr lang="ko-KR" altLang="en-US" dirty="0"/>
              <a:t>통신 담당</a:t>
            </a:r>
            <a:endParaRPr lang="en-US" altLang="ko-KR" dirty="0"/>
          </a:p>
        </p:txBody>
      </p:sp>
      <p:sp>
        <p:nvSpPr>
          <p:cNvPr id="80" name="TextBox 79"/>
          <p:cNvSpPr txBox="1"/>
          <p:nvPr/>
        </p:nvSpPr>
        <p:spPr>
          <a:xfrm>
            <a:off x="2600541" y="1572507"/>
            <a:ext cx="26560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김종일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Web</a:t>
            </a:r>
            <a:r>
              <a:rPr lang="ko-KR" altLang="en-US" dirty="0"/>
              <a:t>총괄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Back-end  </a:t>
            </a:r>
            <a:r>
              <a:rPr lang="ko-KR" altLang="en-US" dirty="0"/>
              <a:t>개발자</a:t>
            </a:r>
            <a:endParaRPr lang="en-US" altLang="ko-KR" dirty="0"/>
          </a:p>
        </p:txBody>
      </p:sp>
      <p:sp>
        <p:nvSpPr>
          <p:cNvPr id="81" name="TextBox 80"/>
          <p:cNvSpPr txBox="1"/>
          <p:nvPr/>
        </p:nvSpPr>
        <p:spPr>
          <a:xfrm>
            <a:off x="8677780" y="3150628"/>
            <a:ext cx="2656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김교림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팀장</a:t>
            </a:r>
            <a:endParaRPr lang="en-US" altLang="ko-KR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970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05943" y="2828835"/>
            <a:ext cx="41801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>
                <a:latin typeface="바탕" panose="02030600000101010101" pitchFamily="18" charset="-127"/>
                <a:ea typeface="바탕" panose="02030600000101010101" pitchFamily="18" charset="-127"/>
              </a:rPr>
              <a:t>시연 영상</a:t>
            </a:r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090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자유형 19"/>
          <p:cNvSpPr/>
          <p:nvPr/>
        </p:nvSpPr>
        <p:spPr>
          <a:xfrm>
            <a:off x="0" y="0"/>
            <a:ext cx="1146686" cy="3886385"/>
          </a:xfrm>
          <a:custGeom>
            <a:avLst/>
            <a:gdLst>
              <a:gd name="connsiteX0" fmla="*/ 0 w 1146686"/>
              <a:gd name="connsiteY0" fmla="*/ 0 h 3886385"/>
              <a:gd name="connsiteX1" fmla="*/ 1073707 w 1146686"/>
              <a:gd name="connsiteY1" fmla="*/ 0 h 3886385"/>
              <a:gd name="connsiteX2" fmla="*/ 1092762 w 1146686"/>
              <a:gd name="connsiteY2" fmla="*/ 106704 h 3886385"/>
              <a:gd name="connsiteX3" fmla="*/ 1146686 w 1146686"/>
              <a:gd name="connsiteY3" fmla="*/ 819422 h 3886385"/>
              <a:gd name="connsiteX4" fmla="*/ 78002 w 1146686"/>
              <a:gd name="connsiteY4" fmla="*/ 3796337 h 3886385"/>
              <a:gd name="connsiteX5" fmla="*/ 0 w 1146686"/>
              <a:gd name="connsiteY5" fmla="*/ 3886385 h 388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6686" h="3886385">
                <a:moveTo>
                  <a:pt x="0" y="0"/>
                </a:moveTo>
                <a:lnTo>
                  <a:pt x="1073707" y="0"/>
                </a:lnTo>
                <a:lnTo>
                  <a:pt x="1092762" y="106704"/>
                </a:lnTo>
                <a:cubicBezTo>
                  <a:pt x="1128270" y="339093"/>
                  <a:pt x="1146686" y="577107"/>
                  <a:pt x="1146686" y="819422"/>
                </a:cubicBezTo>
                <a:cubicBezTo>
                  <a:pt x="1146686" y="1950225"/>
                  <a:pt x="745631" y="2987357"/>
                  <a:pt x="78002" y="3796337"/>
                </a:cubicBezTo>
                <a:lnTo>
                  <a:pt x="0" y="3886385"/>
                </a:lnTo>
                <a:close/>
              </a:path>
            </a:pathLst>
          </a:custGeom>
          <a:solidFill>
            <a:srgbClr val="E7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B4637AA-DE13-5F38-CC89-ABD26F6475E1}"/>
              </a:ext>
            </a:extLst>
          </p:cNvPr>
          <p:cNvSpPr/>
          <p:nvPr/>
        </p:nvSpPr>
        <p:spPr>
          <a:xfrm>
            <a:off x="0" y="3375000"/>
            <a:ext cx="9720000" cy="108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>
            <a:extLst>
              <a:ext uri="{FF2B5EF4-FFF2-40B4-BE49-F238E27FC236}">
                <a16:creationId xmlns:a16="http://schemas.microsoft.com/office/drawing/2014/main" id="{2EABAD55-8597-5CA0-99C9-71C748E59A99}"/>
              </a:ext>
            </a:extLst>
          </p:cNvPr>
          <p:cNvSpPr/>
          <p:nvPr/>
        </p:nvSpPr>
        <p:spPr>
          <a:xfrm>
            <a:off x="9672000" y="573871"/>
            <a:ext cx="2520000" cy="5710258"/>
          </a:xfrm>
          <a:custGeom>
            <a:avLst/>
            <a:gdLst>
              <a:gd name="connsiteX0" fmla="*/ 2520000 w 2520000"/>
              <a:gd name="connsiteY0" fmla="*/ 0 h 5710258"/>
              <a:gd name="connsiteX1" fmla="*/ 2520000 w 2520000"/>
              <a:gd name="connsiteY1" fmla="*/ 90088 h 5710258"/>
              <a:gd name="connsiteX2" fmla="*/ 2312134 w 2520000"/>
              <a:gd name="connsiteY2" fmla="*/ 121812 h 5710258"/>
              <a:gd name="connsiteX3" fmla="*/ 84416 w 2520000"/>
              <a:gd name="connsiteY3" fmla="*/ 2855129 h 5710258"/>
              <a:gd name="connsiteX4" fmla="*/ 2312134 w 2520000"/>
              <a:gd name="connsiteY4" fmla="*/ 5588446 h 5710258"/>
              <a:gd name="connsiteX5" fmla="*/ 2520000 w 2520000"/>
              <a:gd name="connsiteY5" fmla="*/ 5620171 h 5710258"/>
              <a:gd name="connsiteX6" fmla="*/ 2520000 w 2520000"/>
              <a:gd name="connsiteY6" fmla="*/ 5710258 h 5710258"/>
              <a:gd name="connsiteX7" fmla="*/ 2299580 w 2520000"/>
              <a:gd name="connsiteY7" fmla="*/ 5676618 h 5710258"/>
              <a:gd name="connsiteX8" fmla="*/ 0 w 2520000"/>
              <a:gd name="connsiteY8" fmla="*/ 2855129 h 5710258"/>
              <a:gd name="connsiteX9" fmla="*/ 2299580 w 2520000"/>
              <a:gd name="connsiteY9" fmla="*/ 33641 h 571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5710258">
                <a:moveTo>
                  <a:pt x="2520000" y="0"/>
                </a:moveTo>
                <a:lnTo>
                  <a:pt x="2520000" y="90088"/>
                </a:lnTo>
                <a:lnTo>
                  <a:pt x="2312134" y="121812"/>
                </a:lnTo>
                <a:cubicBezTo>
                  <a:pt x="1040778" y="381969"/>
                  <a:pt x="84416" y="1506864"/>
                  <a:pt x="84416" y="2855129"/>
                </a:cubicBezTo>
                <a:cubicBezTo>
                  <a:pt x="84416" y="4203394"/>
                  <a:pt x="1040778" y="5328289"/>
                  <a:pt x="2312134" y="5588446"/>
                </a:cubicBezTo>
                <a:lnTo>
                  <a:pt x="2520000" y="5620171"/>
                </a:lnTo>
                <a:lnTo>
                  <a:pt x="2520000" y="5710258"/>
                </a:lnTo>
                <a:lnTo>
                  <a:pt x="2299580" y="5676618"/>
                </a:lnTo>
                <a:cubicBezTo>
                  <a:pt x="987212" y="5408069"/>
                  <a:pt x="0" y="4246887"/>
                  <a:pt x="0" y="2855129"/>
                </a:cubicBezTo>
                <a:cubicBezTo>
                  <a:pt x="0" y="1463372"/>
                  <a:pt x="987212" y="302190"/>
                  <a:pt x="2299580" y="33641"/>
                </a:cubicBezTo>
                <a:close/>
              </a:path>
            </a:pathLst>
          </a:cu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0" y="0"/>
            <a:ext cx="786685" cy="2387244"/>
          </a:xfrm>
          <a:custGeom>
            <a:avLst/>
            <a:gdLst>
              <a:gd name="connsiteX0" fmla="*/ 99743 w 786685"/>
              <a:gd name="connsiteY0" fmla="*/ 0 h 2387244"/>
              <a:gd name="connsiteX1" fmla="*/ 663639 w 786685"/>
              <a:gd name="connsiteY1" fmla="*/ 0 h 2387244"/>
              <a:gd name="connsiteX2" fmla="*/ 664554 w 786685"/>
              <a:gd name="connsiteY2" fmla="*/ 2202 h 2387244"/>
              <a:gd name="connsiteX3" fmla="*/ 786685 w 786685"/>
              <a:gd name="connsiteY3" fmla="*/ 720000 h 2387244"/>
              <a:gd name="connsiteX4" fmla="*/ 645 w 786685"/>
              <a:gd name="connsiteY4" fmla="*/ 2386761 h 2387244"/>
              <a:gd name="connsiteX5" fmla="*/ 0 w 786685"/>
              <a:gd name="connsiteY5" fmla="*/ 2387244 h 2387244"/>
              <a:gd name="connsiteX6" fmla="*/ 0 w 786685"/>
              <a:gd name="connsiteY6" fmla="*/ 1618707 h 2387244"/>
              <a:gd name="connsiteX7" fmla="*/ 70495 w 786685"/>
              <a:gd name="connsiteY7" fmla="*/ 1502669 h 2387244"/>
              <a:gd name="connsiteX8" fmla="*/ 268674 w 786685"/>
              <a:gd name="connsiteY8" fmla="*/ 720000 h 2387244"/>
              <a:gd name="connsiteX9" fmla="*/ 154780 w 786685"/>
              <a:gd name="connsiteY9" fmla="*/ 117925 h 2387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6685" h="2387244">
                <a:moveTo>
                  <a:pt x="99743" y="0"/>
                </a:moveTo>
                <a:lnTo>
                  <a:pt x="663639" y="0"/>
                </a:lnTo>
                <a:lnTo>
                  <a:pt x="664554" y="2202"/>
                </a:lnTo>
                <a:cubicBezTo>
                  <a:pt x="743656" y="226781"/>
                  <a:pt x="786685" y="468365"/>
                  <a:pt x="786685" y="720000"/>
                </a:cubicBezTo>
                <a:cubicBezTo>
                  <a:pt x="786685" y="1391026"/>
                  <a:pt x="480700" y="1990585"/>
                  <a:pt x="645" y="2386761"/>
                </a:cubicBezTo>
                <a:lnTo>
                  <a:pt x="0" y="2387244"/>
                </a:lnTo>
                <a:lnTo>
                  <a:pt x="0" y="1618707"/>
                </a:lnTo>
                <a:lnTo>
                  <a:pt x="70495" y="1502669"/>
                </a:lnTo>
                <a:cubicBezTo>
                  <a:pt x="196883" y="1270011"/>
                  <a:pt x="268674" y="1003389"/>
                  <a:pt x="268674" y="720000"/>
                </a:cubicBezTo>
                <a:cubicBezTo>
                  <a:pt x="268674" y="507458"/>
                  <a:pt x="228292" y="304349"/>
                  <a:pt x="154780" y="117925"/>
                </a:cubicBezTo>
                <a:close/>
              </a:path>
            </a:pathLst>
          </a:cu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216672" y="5075815"/>
            <a:ext cx="1162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6.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시연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78866" y="5079167"/>
            <a:ext cx="1202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결과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405307" y="1419135"/>
            <a:ext cx="1921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과제 목적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696001" y="1414964"/>
            <a:ext cx="197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제품 제작 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01697" y="1419135"/>
            <a:ext cx="1916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사용 기술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825561" y="5075816"/>
            <a:ext cx="1911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팀원 소개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36" name="자유형 35"/>
          <p:cNvSpPr/>
          <p:nvPr/>
        </p:nvSpPr>
        <p:spPr>
          <a:xfrm>
            <a:off x="1" y="4268926"/>
            <a:ext cx="2595929" cy="2589074"/>
          </a:xfrm>
          <a:custGeom>
            <a:avLst/>
            <a:gdLst>
              <a:gd name="connsiteX0" fmla="*/ 1223776 w 2595929"/>
              <a:gd name="connsiteY0" fmla="*/ 0 h 2589074"/>
              <a:gd name="connsiteX1" fmla="*/ 2595929 w 2595929"/>
              <a:gd name="connsiteY1" fmla="*/ 1362529 h 2589074"/>
              <a:gd name="connsiteX2" fmla="*/ 1877826 w 2595929"/>
              <a:gd name="connsiteY2" fmla="*/ 2560608 h 2589074"/>
              <a:gd name="connsiteX3" fmla="*/ 1818317 w 2595929"/>
              <a:gd name="connsiteY3" fmla="*/ 2589074 h 2589074"/>
              <a:gd name="connsiteX4" fmla="*/ 631007 w 2595929"/>
              <a:gd name="connsiteY4" fmla="*/ 2589074 h 2589074"/>
              <a:gd name="connsiteX5" fmla="*/ 512265 w 2595929"/>
              <a:gd name="connsiteY5" fmla="*/ 2527800 h 2589074"/>
              <a:gd name="connsiteX6" fmla="*/ 17235 w 2595929"/>
              <a:gd name="connsiteY6" fmla="*/ 2011991 h 2589074"/>
              <a:gd name="connsiteX7" fmla="*/ 0 w 2595929"/>
              <a:gd name="connsiteY7" fmla="*/ 1976466 h 2589074"/>
              <a:gd name="connsiteX8" fmla="*/ 0 w 2595929"/>
              <a:gd name="connsiteY8" fmla="*/ 748593 h 2589074"/>
              <a:gd name="connsiteX9" fmla="*/ 17235 w 2595929"/>
              <a:gd name="connsiteY9" fmla="*/ 713067 h 2589074"/>
              <a:gd name="connsiteX10" fmla="*/ 1223776 w 2595929"/>
              <a:gd name="connsiteY10" fmla="*/ 0 h 2589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95929" h="2589074">
                <a:moveTo>
                  <a:pt x="1223776" y="0"/>
                </a:moveTo>
                <a:cubicBezTo>
                  <a:pt x="1981595" y="0"/>
                  <a:pt x="2595929" y="610025"/>
                  <a:pt x="2595929" y="1362529"/>
                </a:cubicBezTo>
                <a:cubicBezTo>
                  <a:pt x="2595929" y="1879876"/>
                  <a:pt x="2305560" y="2329879"/>
                  <a:pt x="1877826" y="2560608"/>
                </a:cubicBezTo>
                <a:lnTo>
                  <a:pt x="1818317" y="2589074"/>
                </a:lnTo>
                <a:lnTo>
                  <a:pt x="631007" y="2589074"/>
                </a:lnTo>
                <a:lnTo>
                  <a:pt x="512265" y="2527800"/>
                </a:lnTo>
                <a:cubicBezTo>
                  <a:pt x="304800" y="2402626"/>
                  <a:pt x="133415" y="2224359"/>
                  <a:pt x="17235" y="2011991"/>
                </a:cubicBezTo>
                <a:lnTo>
                  <a:pt x="0" y="1976466"/>
                </a:lnTo>
                <a:lnTo>
                  <a:pt x="0" y="748593"/>
                </a:lnTo>
                <a:lnTo>
                  <a:pt x="17235" y="713067"/>
                </a:lnTo>
                <a:cubicBezTo>
                  <a:pt x="249594" y="288332"/>
                  <a:pt x="702776" y="0"/>
                  <a:pt x="1223776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목차</a:t>
            </a:r>
            <a:endParaRPr lang="ko-KR" altLang="en-US" dirty="0"/>
          </a:p>
        </p:txBody>
      </p:sp>
      <p:cxnSp>
        <p:nvCxnSpPr>
          <p:cNvPr id="4" name="구부러진 연결선 3"/>
          <p:cNvCxnSpPr/>
          <p:nvPr/>
        </p:nvCxnSpPr>
        <p:spPr>
          <a:xfrm rot="5400000" flipH="1" flipV="1">
            <a:off x="2926832" y="2006905"/>
            <a:ext cx="1512225" cy="1384804"/>
          </a:xfrm>
          <a:prstGeom prst="curvedConnector3">
            <a:avLst/>
          </a:prstGeom>
          <a:ln w="88900">
            <a:solidFill>
              <a:srgbClr val="00287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구부러진 연결선 32"/>
          <p:cNvCxnSpPr/>
          <p:nvPr/>
        </p:nvCxnSpPr>
        <p:spPr>
          <a:xfrm rot="5400000" flipH="1" flipV="1">
            <a:off x="2926833" y="2006905"/>
            <a:ext cx="1512225" cy="1384804"/>
          </a:xfrm>
          <a:prstGeom prst="curvedConnector3">
            <a:avLst/>
          </a:prstGeom>
          <a:ln w="88900">
            <a:solidFill>
              <a:srgbClr val="00287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구부러진 연결선 33"/>
          <p:cNvCxnSpPr/>
          <p:nvPr/>
        </p:nvCxnSpPr>
        <p:spPr>
          <a:xfrm rot="5400000" flipH="1" flipV="1">
            <a:off x="5025189" y="1972091"/>
            <a:ext cx="1512225" cy="1384804"/>
          </a:xfrm>
          <a:prstGeom prst="curvedConnector3">
            <a:avLst/>
          </a:prstGeom>
          <a:ln w="88900">
            <a:solidFill>
              <a:srgbClr val="00287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구부러진 연결선 34"/>
          <p:cNvCxnSpPr/>
          <p:nvPr/>
        </p:nvCxnSpPr>
        <p:spPr>
          <a:xfrm rot="5400000" flipH="1" flipV="1">
            <a:off x="7123246" y="2029972"/>
            <a:ext cx="1512225" cy="1384804"/>
          </a:xfrm>
          <a:prstGeom prst="curvedConnector3">
            <a:avLst/>
          </a:prstGeom>
          <a:ln w="88900">
            <a:solidFill>
              <a:srgbClr val="00287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구부러진 연결선 36"/>
          <p:cNvCxnSpPr/>
          <p:nvPr/>
        </p:nvCxnSpPr>
        <p:spPr>
          <a:xfrm rot="-5400000" flipH="1" flipV="1">
            <a:off x="5738441" y="3482844"/>
            <a:ext cx="1512225" cy="1384804"/>
          </a:xfrm>
          <a:prstGeom prst="curvedConnector3">
            <a:avLst/>
          </a:prstGeom>
          <a:ln w="88900">
            <a:solidFill>
              <a:srgbClr val="00287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구부러진 연결선 37"/>
          <p:cNvCxnSpPr/>
          <p:nvPr/>
        </p:nvCxnSpPr>
        <p:spPr>
          <a:xfrm rot="16200000" flipH="1" flipV="1">
            <a:off x="3640382" y="3482844"/>
            <a:ext cx="1512225" cy="1384804"/>
          </a:xfrm>
          <a:prstGeom prst="curvedConnector3">
            <a:avLst/>
          </a:prstGeom>
          <a:ln w="88900">
            <a:solidFill>
              <a:srgbClr val="00287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구부러진 연결선 38"/>
          <p:cNvCxnSpPr/>
          <p:nvPr/>
        </p:nvCxnSpPr>
        <p:spPr>
          <a:xfrm rot="16200000" flipH="1" flipV="1">
            <a:off x="7836498" y="3534807"/>
            <a:ext cx="1512225" cy="1384804"/>
          </a:xfrm>
          <a:prstGeom prst="curvedConnector3">
            <a:avLst/>
          </a:prstGeom>
          <a:ln w="88900">
            <a:solidFill>
              <a:srgbClr val="00287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269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86077" y="1217203"/>
            <a:ext cx="766240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ko-KR" altLang="en-US" sz="3600" b="1" dirty="0">
                <a:solidFill>
                  <a:schemeClr val="accent6"/>
                </a:solidFill>
              </a:rPr>
              <a:t>스마트팜</a:t>
            </a:r>
            <a:endParaRPr lang="en-US" altLang="ko-KR" sz="2400" b="1" dirty="0">
              <a:solidFill>
                <a:schemeClr val="accent6"/>
              </a:solidFill>
            </a:endParaRPr>
          </a:p>
          <a:p>
            <a:pPr marL="1028700" lvl="1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ko-KR" altLang="en-US" sz="2800" b="1" dirty="0"/>
              <a:t>농업과 </a:t>
            </a:r>
            <a:r>
              <a:rPr lang="en-US" altLang="ko-KR" sz="2800" b="1" dirty="0"/>
              <a:t>ICT, IoT </a:t>
            </a:r>
            <a:r>
              <a:rPr lang="ko-KR" altLang="en-US" sz="2800" b="1" dirty="0"/>
              <a:t>기술의 융합</a:t>
            </a:r>
            <a:endParaRPr lang="en-US" altLang="ko-KR" sz="2800" b="1" dirty="0"/>
          </a:p>
          <a:p>
            <a:pPr marL="1028700" lvl="1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ko-KR" altLang="en-US" sz="2800" b="1" dirty="0"/>
              <a:t>차세대 농업으로 주목</a:t>
            </a:r>
            <a:endParaRPr lang="en-US" altLang="ko-KR" sz="2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786077" y="3499222"/>
            <a:ext cx="1122242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ko-KR" altLang="en-US" sz="3600" b="1" dirty="0">
                <a:solidFill>
                  <a:schemeClr val="accent1"/>
                </a:solidFill>
              </a:rPr>
              <a:t>목표</a:t>
            </a:r>
          </a:p>
          <a:p>
            <a:pPr marL="1028700" lvl="1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ko-KR" sz="2800" b="1" dirty="0"/>
              <a:t>‘</a:t>
            </a:r>
            <a:r>
              <a:rPr lang="ko-KR" altLang="en-US" sz="2800" b="1" dirty="0"/>
              <a:t>컨트롤 박스</a:t>
            </a:r>
            <a:r>
              <a:rPr lang="en-US" altLang="ko-KR" sz="2800" b="1" dirty="0"/>
              <a:t>‘</a:t>
            </a:r>
            <a:r>
              <a:rPr lang="ko-KR" altLang="en-US" sz="2800" b="1" dirty="0"/>
              <a:t>를 제작하여 하우스 내부의 개폐기를 웹으로 동작</a:t>
            </a:r>
            <a:endParaRPr lang="en-US" altLang="ko-KR" sz="2800" b="1" dirty="0"/>
          </a:p>
          <a:p>
            <a:pPr marL="1028700" lvl="1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ko-KR" altLang="en-US" sz="2800" b="1" dirty="0" err="1"/>
              <a:t>로라완</a:t>
            </a:r>
            <a:r>
              <a:rPr lang="en-US" altLang="ko-KR" sz="2800" b="1" dirty="0"/>
              <a:t>(</a:t>
            </a:r>
            <a:r>
              <a:rPr lang="en-US" altLang="ko-KR" sz="2800" b="1" dirty="0" err="1"/>
              <a:t>LoRaWAN</a:t>
            </a:r>
            <a:r>
              <a:rPr lang="en-US" altLang="ko-KR" sz="2800" b="1" dirty="0"/>
              <a:t>) </a:t>
            </a:r>
            <a:r>
              <a:rPr lang="ko-KR" altLang="en-US" sz="2800" b="1" dirty="0"/>
              <a:t>모듈을 이용해 </a:t>
            </a:r>
            <a:r>
              <a:rPr lang="en-US" altLang="ko-KR" sz="2800" b="1" dirty="0"/>
              <a:t>‘</a:t>
            </a:r>
            <a:r>
              <a:rPr lang="ko-KR" altLang="en-US" sz="2800" b="1" dirty="0"/>
              <a:t>컨트롤박스</a:t>
            </a:r>
            <a:r>
              <a:rPr lang="en-US" altLang="ko-KR" sz="2800" b="1" dirty="0"/>
              <a:t>’</a:t>
            </a:r>
            <a:r>
              <a:rPr lang="ko-KR" altLang="en-US" sz="2800" b="1" dirty="0"/>
              <a:t>와 센서를 제어</a:t>
            </a:r>
            <a:endParaRPr lang="en-US" altLang="ko-KR" sz="2800" b="1" dirty="0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776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49" y="0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pic>
        <p:nvPicPr>
          <p:cNvPr id="2050" name="Picture 2" descr="SK텔레콤 IoT포털에서 LoRa 통신모듈 신청기 - 1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02" y="868352"/>
            <a:ext cx="4977294" cy="497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788096" y="1932383"/>
            <a:ext cx="65096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ko-KR" sz="2400" dirty="0" err="1"/>
              <a:t>LoRaWAN</a:t>
            </a:r>
            <a:endParaRPr lang="en-US" altLang="ko-KR" sz="2400" dirty="0"/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ko-KR" sz="2400" dirty="0"/>
              <a:t>LoRa </a:t>
            </a:r>
            <a:r>
              <a:rPr lang="ko-KR" altLang="en-US" sz="2400" dirty="0"/>
              <a:t>기반 저전력 광역 네트워크 프로토콜</a:t>
            </a:r>
            <a:endParaRPr lang="en-US" altLang="ko-KR" sz="2400" dirty="0"/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ko-KR" sz="2400" b="1" dirty="0"/>
              <a:t>LPWAN</a:t>
            </a:r>
            <a:r>
              <a:rPr lang="en-US" altLang="ko-KR" sz="2400" dirty="0"/>
              <a:t> </a:t>
            </a:r>
            <a:r>
              <a:rPr lang="en-US" altLang="ko-KR" dirty="0">
                <a:solidFill>
                  <a:schemeClr val="accent6"/>
                </a:solidFill>
              </a:rPr>
              <a:t>(Low Power Wide Area Network)</a:t>
            </a:r>
            <a:endParaRPr lang="en-US" altLang="ko-KR" sz="2400" dirty="0">
              <a:solidFill>
                <a:schemeClr val="accent6"/>
              </a:solidFill>
            </a:endParaRPr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ko-KR" altLang="en-US" sz="2400" dirty="0"/>
              <a:t>저전력 장거리 무선통신</a:t>
            </a:r>
            <a:endParaRPr lang="en-US" altLang="ko-KR" sz="2400" dirty="0"/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ko-KR" altLang="en-US" sz="2400" dirty="0"/>
              <a:t>최적 환경에서 약 </a:t>
            </a:r>
            <a:r>
              <a:rPr lang="en-US" altLang="ko-KR" sz="2400" dirty="0"/>
              <a:t>10Km~20Km</a:t>
            </a: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49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49" y="0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pic>
        <p:nvPicPr>
          <p:cNvPr id="2050" name="Picture 2" descr="SK텔레콤 IoT포털에서 LoRa 통신모듈 신청기 - 1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02" y="868352"/>
            <a:ext cx="4977294" cy="497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788096" y="2674947"/>
            <a:ext cx="639000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ko-KR" altLang="en-US" sz="2400" dirty="0"/>
              <a:t>서버</a:t>
            </a:r>
            <a:r>
              <a:rPr lang="en-US" altLang="ko-KR" sz="2400" dirty="0"/>
              <a:t>, </a:t>
            </a:r>
            <a:r>
              <a:rPr lang="ko-KR" altLang="en-US" sz="2400" dirty="0"/>
              <a:t>게이트웨이</a:t>
            </a:r>
            <a:r>
              <a:rPr lang="en-US" altLang="ko-KR" sz="2400" dirty="0"/>
              <a:t>, </a:t>
            </a:r>
            <a:r>
              <a:rPr lang="ko-KR" altLang="en-US" sz="2400" dirty="0"/>
              <a:t>노드로 구성</a:t>
            </a:r>
            <a:endParaRPr lang="en-US" altLang="ko-KR" sz="2400" dirty="0"/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ko-KR" sz="2400" dirty="0"/>
              <a:t>MAC/IP </a:t>
            </a:r>
            <a:r>
              <a:rPr lang="ko-KR" altLang="en-US" sz="2400" dirty="0"/>
              <a:t>과 유사</a:t>
            </a:r>
            <a:endParaRPr lang="en-US" altLang="ko-KR" sz="2400" dirty="0"/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ko-KR" altLang="en-US" sz="2400" dirty="0"/>
              <a:t>패킷 암호화</a:t>
            </a:r>
            <a:r>
              <a:rPr lang="en-US" altLang="ko-KR" sz="2400" dirty="0"/>
              <a:t>, </a:t>
            </a:r>
            <a:r>
              <a:rPr lang="ko-KR" altLang="en-US" sz="2400" dirty="0"/>
              <a:t>고유 주소</a:t>
            </a:r>
            <a:r>
              <a:rPr lang="en-US" altLang="ko-KR" sz="2400" dirty="0"/>
              <a:t>, </a:t>
            </a:r>
            <a:r>
              <a:rPr lang="ko-KR" altLang="en-US" sz="2400" dirty="0"/>
              <a:t>라우팅 지원</a:t>
            </a:r>
            <a:endParaRPr lang="en-US" altLang="ko-KR" sz="2400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625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142" y="1908535"/>
            <a:ext cx="5463365" cy="3905792"/>
          </a:xfrm>
          <a:prstGeom prst="rect">
            <a:avLst/>
          </a:prstGeom>
        </p:spPr>
      </p:pic>
      <p:pic>
        <p:nvPicPr>
          <p:cNvPr id="35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613" y="1870702"/>
            <a:ext cx="5308847" cy="3981459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2" name="모서리가 둥근 직사각형 11"/>
          <p:cNvSpPr/>
          <p:nvPr/>
        </p:nvSpPr>
        <p:spPr>
          <a:xfrm>
            <a:off x="6280825" y="1217203"/>
            <a:ext cx="5760000" cy="4882300"/>
          </a:xfrm>
          <a:prstGeom prst="roundRect">
            <a:avLst/>
          </a:prstGeom>
          <a:noFill/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49" y="0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49975" y="1217203"/>
            <a:ext cx="5760000" cy="4881600"/>
          </a:xfrm>
          <a:prstGeom prst="roundRect">
            <a:avLst/>
          </a:prstGeom>
          <a:noFill/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769975" y="857203"/>
            <a:ext cx="2520000" cy="720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IoT</a:t>
            </a:r>
            <a:endParaRPr lang="ko-KR" altLang="en-US" sz="32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900825" y="853310"/>
            <a:ext cx="2520000" cy="720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</a:t>
            </a:r>
            <a:endParaRPr lang="ko-KR" altLang="en-US" sz="32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669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5325" t="-330" r="19674" b="330"/>
          <a:stretch/>
        </p:blipFill>
        <p:spPr>
          <a:xfrm>
            <a:off x="576000" y="864000"/>
            <a:ext cx="4860000" cy="48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rcRect t="12500" b="12500"/>
          <a:stretch/>
        </p:blipFill>
        <p:spPr>
          <a:xfrm>
            <a:off x="6660000" y="864000"/>
            <a:ext cx="4860000" cy="48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4" name="오른쪽 화살표 13"/>
          <p:cNvSpPr/>
          <p:nvPr/>
        </p:nvSpPr>
        <p:spPr>
          <a:xfrm>
            <a:off x="5773680" y="2983494"/>
            <a:ext cx="548640" cy="560837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959578" y="5796000"/>
            <a:ext cx="2092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센서 노드 제작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7931389" y="5796000"/>
            <a:ext cx="2317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센서 노드 테스트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295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rcRect l="-35" t="11592" r="35" b="13407"/>
          <a:stretch/>
        </p:blipFill>
        <p:spPr>
          <a:xfrm>
            <a:off x="3666000" y="864000"/>
            <a:ext cx="4860000" cy="48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4888331" y="5789532"/>
            <a:ext cx="267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센서 노드 </a:t>
            </a:r>
            <a:r>
              <a:rPr lang="ko-KR" altLang="en-US" b="1" dirty="0" err="1"/>
              <a:t>엔클로저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058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15"/>
          <p:cNvSpPr/>
          <p:nvPr/>
        </p:nvSpPr>
        <p:spPr>
          <a:xfrm>
            <a:off x="10377253" y="0"/>
            <a:ext cx="1814747" cy="573871"/>
          </a:xfrm>
          <a:custGeom>
            <a:avLst/>
            <a:gdLst>
              <a:gd name="connsiteX0" fmla="*/ 0 w 1814747"/>
              <a:gd name="connsiteY0" fmla="*/ 0 h 573871"/>
              <a:gd name="connsiteX1" fmla="*/ 1814747 w 1814747"/>
              <a:gd name="connsiteY1" fmla="*/ 0 h 573871"/>
              <a:gd name="connsiteX2" fmla="*/ 1814747 w 1814747"/>
              <a:gd name="connsiteY2" fmla="*/ 573871 h 573871"/>
              <a:gd name="connsiteX3" fmla="*/ 0 w 1814747"/>
              <a:gd name="connsiteY3" fmla="*/ 573871 h 573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4747" h="573871">
                <a:moveTo>
                  <a:pt x="0" y="0"/>
                </a:moveTo>
                <a:lnTo>
                  <a:pt x="1814747" y="0"/>
                </a:lnTo>
                <a:lnTo>
                  <a:pt x="1814747" y="573871"/>
                </a:lnTo>
                <a:lnTo>
                  <a:pt x="0" y="5738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dirty="0"/>
              <a:t>시연</a:t>
            </a:r>
          </a:p>
        </p:txBody>
      </p:sp>
      <p:sp>
        <p:nvSpPr>
          <p:cNvPr id="11" name="오각형 10"/>
          <p:cNvSpPr/>
          <p:nvPr/>
        </p:nvSpPr>
        <p:spPr>
          <a:xfrm>
            <a:off x="830180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10" name="오각형 9"/>
          <p:cNvSpPr/>
          <p:nvPr/>
        </p:nvSpPr>
        <p:spPr>
          <a:xfrm>
            <a:off x="6226350" y="-1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9" name="오각형 8"/>
          <p:cNvSpPr/>
          <p:nvPr/>
        </p:nvSpPr>
        <p:spPr>
          <a:xfrm>
            <a:off x="4150900" y="2539"/>
            <a:ext cx="2448000" cy="573871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제품 제작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573871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6212129"/>
            <a:ext cx="12192000" cy="72000"/>
          </a:xfrm>
          <a:prstGeom prst="rect">
            <a:avLst/>
          </a:prstGeom>
          <a:solidFill>
            <a:srgbClr val="002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4CE9F-1E9E-6146-A4D0-132191532CD9}"/>
              </a:ext>
            </a:extLst>
          </p:cNvPr>
          <p:cNvSpPr txBox="1"/>
          <p:nvPr/>
        </p:nvSpPr>
        <p:spPr>
          <a:xfrm>
            <a:off x="11250198" y="637376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unstler Script" panose="030304020206070D0D06" pitchFamily="66" charset="0"/>
                <a:ea typeface="맑은 고딕" panose="020B0503020000020004" pitchFamily="50" charset="-127"/>
              </a:rPr>
              <a:t>GrapFa</a:t>
            </a:r>
            <a:endParaRPr lang="ko-KR" altLang="en-US" dirty="0"/>
          </a:p>
        </p:txBody>
      </p:sp>
      <p:sp>
        <p:nvSpPr>
          <p:cNvPr id="6" name="오각형 5"/>
          <p:cNvSpPr/>
          <p:nvPr/>
        </p:nvSpPr>
        <p:spPr>
          <a:xfrm>
            <a:off x="2075450" y="0"/>
            <a:ext cx="2448000" cy="5738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 기술</a:t>
            </a:r>
          </a:p>
        </p:txBody>
      </p:sp>
      <p:sp>
        <p:nvSpPr>
          <p:cNvPr id="7" name="오각형 6"/>
          <p:cNvSpPr/>
          <p:nvPr/>
        </p:nvSpPr>
        <p:spPr>
          <a:xfrm>
            <a:off x="0" y="0"/>
            <a:ext cx="2448000" cy="573871"/>
          </a:xfrm>
          <a:prstGeom prst="homePlate">
            <a:avLst/>
          </a:prstGeom>
          <a:solidFill>
            <a:srgbClr val="447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과제 목적</a:t>
            </a:r>
          </a:p>
        </p:txBody>
      </p:sp>
      <p:pic>
        <p:nvPicPr>
          <p:cNvPr id="13" name="Picture 4"/>
          <p:cNvPicPr>
            <a:picLocks noChangeAspect="1"/>
          </p:cNvPicPr>
          <p:nvPr/>
        </p:nvPicPr>
        <p:blipFill rotWithShape="1">
          <a:blip r:embed="rId3"/>
          <a:srcRect l="7354" r="7354"/>
          <a:stretch/>
        </p:blipFill>
        <p:spPr>
          <a:xfrm>
            <a:off x="576000" y="864000"/>
            <a:ext cx="4860000" cy="48600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</p:pic>
      <p:sp>
        <p:nvSpPr>
          <p:cNvPr id="14" name="TextBox 13"/>
          <p:cNvSpPr txBox="1"/>
          <p:nvPr/>
        </p:nvSpPr>
        <p:spPr>
          <a:xfrm>
            <a:off x="1824479" y="5796000"/>
            <a:ext cx="2363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게이트웨이 제작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l="12500" r="12500"/>
          <a:stretch/>
        </p:blipFill>
        <p:spPr>
          <a:xfrm>
            <a:off x="6660000" y="864000"/>
            <a:ext cx="4860000" cy="4860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7931389" y="5796000"/>
            <a:ext cx="2317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센서 현장 테스트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7376-691A-4D61-B220-3F1ECE8E63D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262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2784</TotalTime>
  <Words>534</Words>
  <Application>Microsoft Office PowerPoint</Application>
  <PresentationFormat>와이드스크린</PresentationFormat>
  <Paragraphs>221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굴림</vt:lpstr>
      <vt:lpstr>맑은 고딕</vt:lpstr>
      <vt:lpstr>바탕</vt:lpstr>
      <vt:lpstr>Arial</vt:lpstr>
      <vt:lpstr>Kunstler Script</vt:lpstr>
      <vt:lpstr>Times New Roman</vt:lpstr>
      <vt:lpstr>Wingdings</vt:lpstr>
      <vt:lpstr>Office 테마</vt:lpstr>
      <vt:lpstr>2022 Capstone Design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2022 Capstone Design  </dc:title>
  <dc:creator>김교림</dc:creator>
  <cp:lastModifiedBy>김교림</cp:lastModifiedBy>
  <cp:revision>74</cp:revision>
  <dcterms:created xsi:type="dcterms:W3CDTF">2022-11-13T14:37:23Z</dcterms:created>
  <dcterms:modified xsi:type="dcterms:W3CDTF">2022-11-24T04:39:46Z</dcterms:modified>
</cp:coreProperties>
</file>

<file path=docProps/thumbnail.jpeg>
</file>